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Lst>
  <p:notesMasterIdLst>
    <p:notesMasterId r:id="rId15"/>
  </p:notesMasterIdLst>
  <p:handoutMasterIdLst>
    <p:handoutMasterId r:id="rId16"/>
  </p:handoutMasterIdLst>
  <p:sldIdLst>
    <p:sldId id="1865" r:id="rId5"/>
    <p:sldId id="1867" r:id="rId6"/>
    <p:sldId id="1870" r:id="rId7"/>
    <p:sldId id="1872" r:id="rId8"/>
    <p:sldId id="1873" r:id="rId9"/>
    <p:sldId id="1875" r:id="rId10"/>
    <p:sldId id="1877" r:id="rId11"/>
    <p:sldId id="1878" r:id="rId12"/>
    <p:sldId id="1876" r:id="rId13"/>
    <p:sldId id="1874" r:id="rId1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t 1" id="{1CA46CF7-019E-4A07-AEE4-E178E9B912FC}">
          <p14:sldIdLst>
            <p14:sldId id="1865"/>
            <p14:sldId id="1867"/>
            <p14:sldId id="1870"/>
            <p14:sldId id="1872"/>
            <p14:sldId id="1873"/>
            <p14:sldId id="1875"/>
            <p14:sldId id="1877"/>
            <p14:sldId id="1878"/>
            <p14:sldId id="1876"/>
            <p14:sldId id="1874"/>
          </p14:sldIdLst>
        </p14:section>
      </p14:sectionLst>
    </p:ext>
    <p:ext uri="{EFAFB233-063F-42B5-8137-9DF3F51BA10A}">
      <p15:sldGuideLst xmlns:p15="http://schemas.microsoft.com/office/powerpoint/2012/main">
        <p15:guide id="1" orient="horz" pos="2184" userDrawn="1">
          <p15:clr>
            <a:srgbClr val="A4A3A4"/>
          </p15:clr>
        </p15:guide>
        <p15:guide id="2" pos="552"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5"/>
    <a:srgbClr val="007788"/>
    <a:srgbClr val="297C2A"/>
    <a:srgbClr val="FE4387"/>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41" autoAdjust="0"/>
  </p:normalViewPr>
  <p:slideViewPr>
    <p:cSldViewPr snapToGrid="0">
      <p:cViewPr varScale="1">
        <p:scale>
          <a:sx n="67" d="100"/>
          <a:sy n="67" d="100"/>
        </p:scale>
        <p:origin x="858" y="72"/>
      </p:cViewPr>
      <p:guideLst>
        <p:guide orient="horz" pos="2184"/>
        <p:guide pos="552"/>
        <p:guide pos="7200"/>
        <p:guide pos="4368"/>
      </p:guideLst>
    </p:cSldViewPr>
  </p:slideViewPr>
  <p:outlineViewPr>
    <p:cViewPr>
      <p:scale>
        <a:sx n="33" d="100"/>
        <a:sy n="33" d="100"/>
      </p:scale>
      <p:origin x="0" y="-244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48" d="100"/>
          <a:sy n="48" d="100"/>
        </p:scale>
        <p:origin x="268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63EFB-A45E-45D2-917C-2262C9B2BC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7B3576-EAA7-4886-8787-F094B8D8E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E40A2C-D4F8-447C-8646-65B623846323}" type="datetimeFigureOut">
              <a:rPr lang="en-US" smtClean="0"/>
              <a:t>2/4/2023</a:t>
            </a:fld>
            <a:endParaRPr lang="en-US" dirty="0"/>
          </a:p>
        </p:txBody>
      </p:sp>
      <p:sp>
        <p:nvSpPr>
          <p:cNvPr id="4" name="Footer Placeholder 3">
            <a:extLst>
              <a:ext uri="{FF2B5EF4-FFF2-40B4-BE49-F238E27FC236}">
                <a16:creationId xmlns:a16="http://schemas.microsoft.com/office/drawing/2014/main" id="{92269D18-8FB0-418D-B70C-328BCC8125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E3EAB1-782C-4544-A059-833371A45B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CE8B11-E9E4-46BC-B69D-DFCBD15173AE}" type="slidenum">
              <a:rPr lang="en-US" smtClean="0"/>
              <a:t>‹#›</a:t>
            </a:fld>
            <a:endParaRPr lang="en-US" dirty="0"/>
          </a:p>
        </p:txBody>
      </p:sp>
    </p:spTree>
    <p:extLst>
      <p:ext uri="{BB962C8B-B14F-4D97-AF65-F5344CB8AC3E}">
        <p14:creationId xmlns:p14="http://schemas.microsoft.com/office/powerpoint/2010/main" val="320381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9335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dirty="0"/>
          </a:p>
        </p:txBody>
      </p:sp>
    </p:spTree>
    <p:extLst>
      <p:ext uri="{BB962C8B-B14F-4D97-AF65-F5344CB8AC3E}">
        <p14:creationId xmlns:p14="http://schemas.microsoft.com/office/powerpoint/2010/main" val="57067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441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139391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780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FA415FA-D077-4CB7-8CBC-8F39C7C51748}"/>
              </a:ext>
            </a:extLst>
          </p:cNvPr>
          <p:cNvSpPr>
            <a:spLocks noGrp="1"/>
          </p:cNvSpPr>
          <p:nvPr>
            <p:ph type="title" hasCustomPrompt="1"/>
          </p:nvPr>
        </p:nvSpPr>
        <p:spPr>
          <a:xfrm>
            <a:off x="3840480" y="2770632"/>
            <a:ext cx="7443216" cy="1325563"/>
          </a:xfrm>
        </p:spPr>
        <p:txBody>
          <a:bodyPr anchor="ctr">
            <a:normAutofit/>
          </a:bodyPr>
          <a:lstStyle>
            <a:lvl1pPr algn="ctr">
              <a:defRPr sz="4800" b="1"/>
            </a:lvl1pPr>
          </a:lstStyle>
          <a:p>
            <a:r>
              <a:rPr lang="en-US" dirty="0"/>
              <a:t>Click to add title</a:t>
            </a:r>
          </a:p>
        </p:txBody>
      </p:sp>
      <p:pic>
        <p:nvPicPr>
          <p:cNvPr id="2" name="Graphic 1">
            <a:extLst>
              <a:ext uri="{FF2B5EF4-FFF2-40B4-BE49-F238E27FC236}">
                <a16:creationId xmlns:a16="http://schemas.microsoft.com/office/drawing/2014/main" id="{4484D66F-7657-44F5-BAE9-F676B76CB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00475" cy="6858000"/>
          </a:xfrm>
          <a:prstGeom prst="rect">
            <a:avLst/>
          </a:prstGeom>
        </p:spPr>
      </p:pic>
    </p:spTree>
    <p:extLst>
      <p:ext uri="{BB962C8B-B14F-4D97-AF65-F5344CB8AC3E}">
        <p14:creationId xmlns:p14="http://schemas.microsoft.com/office/powerpoint/2010/main" val="2950308505"/>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Insert Text Here</a:t>
            </a:r>
          </a:p>
        </p:txBody>
      </p:sp>
      <p:pic>
        <p:nvPicPr>
          <p:cNvPr id="6" name="Graphic 5" hidden="1">
            <a:extLst>
              <a:ext uri="{FF2B5EF4-FFF2-40B4-BE49-F238E27FC236}">
                <a16:creationId xmlns:a16="http://schemas.microsoft.com/office/drawing/2014/main" id="{1979441F-BDF5-41C8-933A-7E284F670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52905"/>
            <a:ext cx="12192000" cy="857250"/>
          </a:xfrm>
          <a:prstGeom prst="rect">
            <a:avLst/>
          </a:prstGeom>
        </p:spPr>
      </p:pic>
      <p:pic>
        <p:nvPicPr>
          <p:cNvPr id="2" name="Graphic 1">
            <a:extLst>
              <a:ext uri="{FF2B5EF4-FFF2-40B4-BE49-F238E27FC236}">
                <a16:creationId xmlns:a16="http://schemas.microsoft.com/office/drawing/2014/main" id="{E4C7544D-BD57-4504-AC5A-951E353C24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24187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12" name="Graphic 11">
            <a:extLst>
              <a:ext uri="{FF2B5EF4-FFF2-40B4-BE49-F238E27FC236}">
                <a16:creationId xmlns:a16="http://schemas.microsoft.com/office/drawing/2014/main" id="{9066358F-3531-4B96-B041-02BD184014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164420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2"/>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A07E4664-9EEE-4A2F-B223-5F295C6BFB16}"/>
              </a:ext>
            </a:extLst>
          </p:cNvPr>
          <p:cNvSpPr>
            <a:spLocks noGrp="1"/>
          </p:cNvSpPr>
          <p:nvPr>
            <p:ph type="title"/>
          </p:nvPr>
        </p:nvSpPr>
        <p:spPr>
          <a:xfrm>
            <a:off x="761999" y="715964"/>
            <a:ext cx="10667999" cy="646332"/>
          </a:xfrm>
        </p:spPr>
        <p:txBody>
          <a:bodyPr vert="horz" lIns="0" tIns="45720" rIns="91440" bIns="45720" rtlCol="0">
            <a:normAutofit/>
          </a:bodyPr>
          <a:lstStyle>
            <a:lvl1pPr>
              <a:defRPr lang="en-US" sz="4000" dirty="0">
                <a:solidFill>
                  <a:schemeClr val="accent3"/>
                </a:solidFill>
                <a:latin typeface="+mj-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9815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2032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7202624" y="715962"/>
            <a:ext cx="4227375" cy="4727907"/>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3" name="Title 2">
            <a:extLst>
              <a:ext uri="{FF2B5EF4-FFF2-40B4-BE49-F238E27FC236}">
                <a16:creationId xmlns:a16="http://schemas.microsoft.com/office/drawing/2014/main" id="{164D0D78-72DF-43BD-8B4F-DE52DA013C52}"/>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pic>
        <p:nvPicPr>
          <p:cNvPr id="2" name="Graphic 1">
            <a:extLst>
              <a:ext uri="{FF2B5EF4-FFF2-40B4-BE49-F238E27FC236}">
                <a16:creationId xmlns:a16="http://schemas.microsoft.com/office/drawing/2014/main" id="{DAFD71A9-C105-43A7-88DA-9FFC5174C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Tree>
    <p:extLst>
      <p:ext uri="{BB962C8B-B14F-4D97-AF65-F5344CB8AC3E}">
        <p14:creationId xmlns:p14="http://schemas.microsoft.com/office/powerpoint/2010/main" val="652059179"/>
      </p:ext>
    </p:extLst>
  </p:cSld>
  <p:clrMapOvr>
    <a:masterClrMapping/>
  </p:clrMapOvr>
  <p:extLst>
    <p:ext uri="{DCECCB84-F9BA-43D5-87BE-67443E8EF086}">
      <p15:sldGuideLst xmlns:p15="http://schemas.microsoft.com/office/powerpoint/2012/main">
        <p15:guide id="1" pos="4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pic>
        <p:nvPicPr>
          <p:cNvPr id="2" name="Graphic 1">
            <a:extLst>
              <a:ext uri="{FF2B5EF4-FFF2-40B4-BE49-F238E27FC236}">
                <a16:creationId xmlns:a16="http://schemas.microsoft.com/office/drawing/2014/main" id="{074AC9B3-247D-45E3-9C91-C248ADAFBA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
        <p:nvSpPr>
          <p:cNvPr id="3" name="Title 2">
            <a:extLst>
              <a:ext uri="{FF2B5EF4-FFF2-40B4-BE49-F238E27FC236}">
                <a16:creationId xmlns:a16="http://schemas.microsoft.com/office/drawing/2014/main" id="{BB8295CA-882D-4533-80DA-6D6EA01257A6}"/>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8729295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42928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024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tx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041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accent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75319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3" name="Graphic 2">
            <a:extLst>
              <a:ext uri="{FF2B5EF4-FFF2-40B4-BE49-F238E27FC236}">
                <a16:creationId xmlns:a16="http://schemas.microsoft.com/office/drawing/2014/main" id="{EEE98737-74D2-46C7-8655-74871A420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4" name="Graphic 3">
            <a:extLst>
              <a:ext uri="{FF2B5EF4-FFF2-40B4-BE49-F238E27FC236}">
                <a16:creationId xmlns:a16="http://schemas.microsoft.com/office/drawing/2014/main" id="{7146B861-BC3C-4898-95DE-944AB08755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28426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userDrawn="1">
          <p15:clr>
            <a:srgbClr val="FBAE40"/>
          </p15:clr>
        </p15:guide>
        <p15:guide id="2" pos="6127">
          <p15:clr>
            <a:srgbClr val="5ACBF0"/>
          </p15:clr>
        </p15:guide>
        <p15:guide id="3" orient="horz" pos="216" userDrawn="1">
          <p15:clr>
            <a:srgbClr val="5ACBF0"/>
          </p15:clr>
        </p15:guide>
        <p15:guide id="4" orient="horz" pos="1560" userDrawn="1">
          <p15:clr>
            <a:srgbClr val="5ACBF0"/>
          </p15:clr>
        </p15:guide>
        <p15:guide id="5" orient="horz" pos="39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B4FBE5B2-2D6A-4DC6-9944-CF3D7EC50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8" name="Graphic 7">
            <a:extLst>
              <a:ext uri="{FF2B5EF4-FFF2-40B4-BE49-F238E27FC236}">
                <a16:creationId xmlns:a16="http://schemas.microsoft.com/office/drawing/2014/main" id="{B9407BD0-C2EE-44A7-8749-433953FD1F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370105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 userDrawn="1">
          <p15:clr>
            <a:srgbClr val="FBAE40"/>
          </p15:clr>
        </p15:guide>
        <p15:guide id="2" pos="6127">
          <p15:clr>
            <a:srgbClr val="5ACBF0"/>
          </p15:clr>
        </p15:guide>
        <p15:guide id="3" orient="horz" pos="216" userDrawn="1">
          <p15:clr>
            <a:srgbClr val="5ACBF0"/>
          </p15:clr>
        </p15:guide>
        <p15:guide id="4" orient="horz" pos="4128" userDrawn="1">
          <p15:clr>
            <a:srgbClr val="5ACBF0"/>
          </p15:clr>
        </p15:guide>
        <p15:guide id="5" orient="horz" pos="39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2/4/2023</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595586410"/>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9" r:id="rId5"/>
    <p:sldLayoutId id="2147483730"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7E8EA-FF4D-4A68-97F9-3EBE97F73E12}"/>
              </a:ext>
            </a:extLst>
          </p:cNvPr>
          <p:cNvSpPr>
            <a:spLocks noGrp="1"/>
          </p:cNvSpPr>
          <p:nvPr>
            <p:ph type="title"/>
          </p:nvPr>
        </p:nvSpPr>
        <p:spPr>
          <a:xfrm>
            <a:off x="3838350" y="246061"/>
            <a:ext cx="7442791" cy="1325563"/>
          </a:xfrm>
        </p:spPr>
        <p:txBody>
          <a:bodyPr>
            <a:noAutofit/>
          </a:bodyPr>
          <a:lstStyle/>
          <a:p>
            <a:pPr algn="ctr"/>
            <a:r>
              <a:rPr lang="en-US" sz="4800" dirty="0">
                <a:solidFill>
                  <a:schemeClr val="accent3"/>
                </a:solidFill>
              </a:rPr>
              <a:t>South Carolina Legends</a:t>
            </a:r>
            <a:endParaRPr lang="en-US" sz="4800" dirty="0">
              <a:solidFill>
                <a:schemeClr val="accent5"/>
              </a:solidFill>
            </a:endParaRPr>
          </a:p>
        </p:txBody>
      </p:sp>
      <p:sp>
        <p:nvSpPr>
          <p:cNvPr id="2" name="Title 5">
            <a:extLst>
              <a:ext uri="{FF2B5EF4-FFF2-40B4-BE49-F238E27FC236}">
                <a16:creationId xmlns:a16="http://schemas.microsoft.com/office/drawing/2014/main" id="{248E81EA-3665-04B7-A5BE-A79893B30F1D}"/>
              </a:ext>
            </a:extLst>
          </p:cNvPr>
          <p:cNvSpPr txBox="1">
            <a:spLocks/>
          </p:cNvSpPr>
          <p:nvPr/>
        </p:nvSpPr>
        <p:spPr>
          <a:xfrm>
            <a:off x="4055654" y="2538411"/>
            <a:ext cx="7442791"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chemeClr val="tx1"/>
                </a:solidFill>
                <a:latin typeface="+mn-lt"/>
                <a:ea typeface="+mj-ea"/>
                <a:cs typeface="+mj-cs"/>
              </a:defRPr>
            </a:lvl1pPr>
          </a:lstStyle>
          <a:p>
            <a:pPr fontAlgn="auto">
              <a:spcAft>
                <a:spcPts val="0"/>
              </a:spcAft>
            </a:pPr>
            <a:r>
              <a:rPr lang="en-US" dirty="0" err="1">
                <a:solidFill>
                  <a:schemeClr val="accent3"/>
                </a:solidFill>
              </a:rPr>
              <a:t>Septima</a:t>
            </a:r>
            <a:r>
              <a:rPr lang="en-US" dirty="0"/>
              <a:t> </a:t>
            </a:r>
            <a:r>
              <a:rPr lang="en-US" dirty="0">
                <a:solidFill>
                  <a:schemeClr val="accent2"/>
                </a:solidFill>
              </a:rPr>
              <a:t>Poinsette</a:t>
            </a:r>
            <a:r>
              <a:rPr lang="en-US" dirty="0"/>
              <a:t> </a:t>
            </a:r>
            <a:r>
              <a:rPr lang="en-US" dirty="0">
                <a:solidFill>
                  <a:schemeClr val="accent5"/>
                </a:solidFill>
              </a:rPr>
              <a:t>Clark</a:t>
            </a:r>
          </a:p>
          <a:p>
            <a:pPr fontAlgn="auto">
              <a:spcAft>
                <a:spcPts val="0"/>
              </a:spcAft>
            </a:pPr>
            <a:r>
              <a:rPr lang="en-US" dirty="0">
                <a:solidFill>
                  <a:schemeClr val="accent5"/>
                </a:solidFill>
              </a:rPr>
              <a:t>&amp;</a:t>
            </a:r>
          </a:p>
        </p:txBody>
      </p:sp>
      <p:sp>
        <p:nvSpPr>
          <p:cNvPr id="3" name="Title 5">
            <a:extLst>
              <a:ext uri="{FF2B5EF4-FFF2-40B4-BE49-F238E27FC236}">
                <a16:creationId xmlns:a16="http://schemas.microsoft.com/office/drawing/2014/main" id="{CB3D20EA-01F5-6B8C-4A2D-AE8B95731B4E}"/>
              </a:ext>
            </a:extLst>
          </p:cNvPr>
          <p:cNvSpPr txBox="1">
            <a:spLocks/>
          </p:cNvSpPr>
          <p:nvPr/>
        </p:nvSpPr>
        <p:spPr>
          <a:xfrm>
            <a:off x="3524026" y="3656807"/>
            <a:ext cx="8506049"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chemeClr val="tx1"/>
                </a:solidFill>
                <a:latin typeface="+mn-lt"/>
                <a:ea typeface="+mj-ea"/>
                <a:cs typeface="+mj-cs"/>
              </a:defRPr>
            </a:lvl1pPr>
          </a:lstStyle>
          <a:p>
            <a:pPr fontAlgn="auto">
              <a:spcAft>
                <a:spcPts val="0"/>
              </a:spcAft>
            </a:pPr>
            <a:r>
              <a:rPr lang="en-US" dirty="0">
                <a:solidFill>
                  <a:schemeClr val="accent3"/>
                </a:solidFill>
              </a:rPr>
              <a:t>Bernice</a:t>
            </a:r>
            <a:r>
              <a:rPr lang="en-US" dirty="0"/>
              <a:t> </a:t>
            </a:r>
            <a:r>
              <a:rPr lang="en-US" dirty="0" err="1">
                <a:solidFill>
                  <a:schemeClr val="accent2"/>
                </a:solidFill>
              </a:rPr>
              <a:t>Violanthe</a:t>
            </a:r>
            <a:r>
              <a:rPr lang="en-US" dirty="0"/>
              <a:t> </a:t>
            </a:r>
            <a:r>
              <a:rPr lang="en-US" dirty="0">
                <a:solidFill>
                  <a:schemeClr val="accent5"/>
                </a:solidFill>
              </a:rPr>
              <a:t>Robinson</a:t>
            </a:r>
          </a:p>
        </p:txBody>
      </p:sp>
    </p:spTree>
    <p:extLst>
      <p:ext uri="{BB962C8B-B14F-4D97-AF65-F5344CB8AC3E}">
        <p14:creationId xmlns:p14="http://schemas.microsoft.com/office/powerpoint/2010/main" val="264752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155E1D-F4AD-41A7-B948-E2D246CCFE8A}"/>
              </a:ext>
            </a:extLst>
          </p:cNvPr>
          <p:cNvSpPr>
            <a:spLocks noGrp="1"/>
          </p:cNvSpPr>
          <p:nvPr>
            <p:ph type="body" sz="quarter" idx="12"/>
          </p:nvPr>
        </p:nvSpPr>
        <p:spPr>
          <a:xfrm>
            <a:off x="3505995" y="1894243"/>
            <a:ext cx="7799387" cy="1534757"/>
          </a:xfrm>
        </p:spPr>
        <p:txBody>
          <a:bodyPr/>
          <a:lstStyle/>
          <a:p>
            <a:pPr algn="l"/>
            <a:r>
              <a:rPr lang="en-US" sz="2000" b="1" dirty="0">
                <a:solidFill>
                  <a:schemeClr val="accent6"/>
                </a:solidFill>
              </a:rPr>
              <a:t>Bernice Robinson(standing) </a:t>
            </a:r>
          </a:p>
          <a:p>
            <a:pPr algn="l"/>
            <a:endParaRPr lang="en-US" sz="2000" b="1" dirty="0">
              <a:solidFill>
                <a:schemeClr val="accent6"/>
              </a:solidFill>
            </a:endParaRPr>
          </a:p>
          <a:p>
            <a:pPr algn="l"/>
            <a:r>
              <a:rPr lang="en-US" sz="2000" b="1" dirty="0" err="1">
                <a:solidFill>
                  <a:schemeClr val="accent6"/>
                </a:solidFill>
              </a:rPr>
              <a:t>Septima</a:t>
            </a:r>
            <a:r>
              <a:rPr lang="en-US" sz="2000" b="1" dirty="0">
                <a:solidFill>
                  <a:schemeClr val="accent6"/>
                </a:solidFill>
              </a:rPr>
              <a:t> Clark(seated)</a:t>
            </a:r>
          </a:p>
        </p:txBody>
      </p:sp>
      <p:pic>
        <p:nvPicPr>
          <p:cNvPr id="7" name="Picture 6" descr="A picture containing text, tree, outdoor, sign&#10;&#10;Description automatically generated">
            <a:extLst>
              <a:ext uri="{FF2B5EF4-FFF2-40B4-BE49-F238E27FC236}">
                <a16:creationId xmlns:a16="http://schemas.microsoft.com/office/drawing/2014/main" id="{43DC37A4-3946-04A4-129E-583E4BC6A9EA}"/>
              </a:ext>
            </a:extLst>
          </p:cNvPr>
          <p:cNvPicPr>
            <a:picLocks noChangeAspect="1"/>
          </p:cNvPicPr>
          <p:nvPr/>
        </p:nvPicPr>
        <p:blipFill>
          <a:blip r:embed="rId2"/>
          <a:stretch>
            <a:fillRect/>
          </a:stretch>
        </p:blipFill>
        <p:spPr>
          <a:xfrm>
            <a:off x="634205" y="4105275"/>
            <a:ext cx="2466975" cy="1847850"/>
          </a:xfrm>
          <a:prstGeom prst="rect">
            <a:avLst/>
          </a:prstGeom>
        </p:spPr>
      </p:pic>
      <p:pic>
        <p:nvPicPr>
          <p:cNvPr id="9" name="Picture 8" descr="A person and an old person sitting at a table&#10;&#10;Description automatically generated with low confidence">
            <a:extLst>
              <a:ext uri="{FF2B5EF4-FFF2-40B4-BE49-F238E27FC236}">
                <a16:creationId xmlns:a16="http://schemas.microsoft.com/office/drawing/2014/main" id="{0CF80513-9F80-E5C1-F8B0-E01B55740613}"/>
              </a:ext>
            </a:extLst>
          </p:cNvPr>
          <p:cNvPicPr>
            <a:picLocks noChangeAspect="1"/>
          </p:cNvPicPr>
          <p:nvPr/>
        </p:nvPicPr>
        <p:blipFill>
          <a:blip r:embed="rId3"/>
          <a:stretch>
            <a:fillRect/>
          </a:stretch>
        </p:blipFill>
        <p:spPr>
          <a:xfrm>
            <a:off x="1291430" y="904875"/>
            <a:ext cx="1809750" cy="2524125"/>
          </a:xfrm>
          <a:prstGeom prst="rect">
            <a:avLst/>
          </a:prstGeom>
        </p:spPr>
      </p:pic>
      <p:sp>
        <p:nvSpPr>
          <p:cNvPr id="10" name="Text Placeholder 2">
            <a:extLst>
              <a:ext uri="{FF2B5EF4-FFF2-40B4-BE49-F238E27FC236}">
                <a16:creationId xmlns:a16="http://schemas.microsoft.com/office/drawing/2014/main" id="{18FC4512-29A4-EB09-0CD6-7BB3C4FAC74C}"/>
              </a:ext>
            </a:extLst>
          </p:cNvPr>
          <p:cNvSpPr txBox="1">
            <a:spLocks/>
          </p:cNvSpPr>
          <p:nvPr/>
        </p:nvSpPr>
        <p:spPr>
          <a:xfrm>
            <a:off x="3505995" y="4421898"/>
            <a:ext cx="7799387" cy="1534757"/>
          </a:xfrm>
          <a:prstGeom prst="rect">
            <a:avLst/>
          </a:prstGeom>
          <a:noFill/>
        </p:spPr>
        <p:txBody>
          <a:bodyPr vert="horz" wrap="square" lIns="0" tIns="0" rIns="0" bIns="0" rtlCol="0">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sz="2000" b="1" dirty="0">
                <a:solidFill>
                  <a:schemeClr val="accent6"/>
                </a:solidFill>
              </a:rPr>
              <a:t>The Progressive Club historic site for the school where they taught African Americans to read, write and comprehend the laws and constitution. These acts of boldness prepared African Americans to vote and on of the reasons the civil rights movement started in the south.</a:t>
            </a:r>
          </a:p>
        </p:txBody>
      </p:sp>
    </p:spTree>
    <p:extLst>
      <p:ext uri="{BB962C8B-B14F-4D97-AF65-F5344CB8AC3E}">
        <p14:creationId xmlns:p14="http://schemas.microsoft.com/office/powerpoint/2010/main" val="372448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1975104"/>
            <a:ext cx="9141397" cy="615553"/>
          </a:xfrm>
        </p:spPr>
        <p:txBody>
          <a:bodyPr>
            <a:normAutofit/>
          </a:bodyPr>
          <a:lstStyle/>
          <a:p>
            <a:r>
              <a:rPr lang="en-US" dirty="0" err="1"/>
              <a:t>Septima</a:t>
            </a:r>
            <a:r>
              <a:rPr lang="en-US" dirty="0"/>
              <a:t> Poinsette Clark</a:t>
            </a:r>
          </a:p>
        </p:txBody>
      </p:sp>
      <p:sp>
        <p:nvSpPr>
          <p:cNvPr id="6" name="Text Placeholder 5">
            <a:extLst>
              <a:ext uri="{FF2B5EF4-FFF2-40B4-BE49-F238E27FC236}">
                <a16:creationId xmlns:a16="http://schemas.microsoft.com/office/drawing/2014/main" id="{7DCBA01B-ECA4-4938-872A-B38BEB13AC06}"/>
              </a:ext>
            </a:extLst>
          </p:cNvPr>
          <p:cNvSpPr>
            <a:spLocks noGrp="1"/>
          </p:cNvSpPr>
          <p:nvPr>
            <p:ph type="body" sz="quarter" idx="12"/>
          </p:nvPr>
        </p:nvSpPr>
        <p:spPr>
          <a:xfrm>
            <a:off x="2196307" y="3260705"/>
            <a:ext cx="7799387" cy="1534757"/>
          </a:xfrm>
        </p:spPr>
        <p:txBody>
          <a:bodyPr/>
          <a:lstStyle/>
          <a:p>
            <a:r>
              <a:rPr lang="en-US" dirty="0"/>
              <a:t>Charleston, SC Native</a:t>
            </a:r>
          </a:p>
          <a:p>
            <a:endParaRPr lang="en-US" dirty="0"/>
          </a:p>
        </p:txBody>
      </p:sp>
    </p:spTree>
    <p:extLst>
      <p:ext uri="{BB962C8B-B14F-4D97-AF65-F5344CB8AC3E}">
        <p14:creationId xmlns:p14="http://schemas.microsoft.com/office/powerpoint/2010/main" val="425162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4533900" y="1905000"/>
            <a:ext cx="6955734" cy="3276600"/>
          </a:xfrm>
        </p:spPr>
        <p:txBody>
          <a:bodyPr vert="horz" lIns="91440" tIns="45720" rIns="91440" bIns="45720" rtlCol="0" anchor="t">
            <a:normAutofit/>
          </a:bodyPr>
          <a:lstStyle/>
          <a:p>
            <a:pPr marL="285750" indent="-285750" rtl="0" fontAlgn="base">
              <a:spcBef>
                <a:spcPts val="0"/>
              </a:spcBef>
              <a:spcAft>
                <a:spcPts val="0"/>
              </a:spcAft>
              <a:buFont typeface="Arial" panose="020B0604020202020204" pitchFamily="34" charset="0"/>
              <a:buChar char="•"/>
            </a:pPr>
            <a:r>
              <a:rPr lang="en-US" sz="2000" i="0" u="none" strike="noStrike" dirty="0">
                <a:solidFill>
                  <a:srgbClr val="002060"/>
                </a:solidFill>
                <a:effectLst/>
                <a:latin typeface="Calibri" panose="020F0502020204030204" pitchFamily="34" charset="0"/>
              </a:rPr>
              <a:t>Her fight for the African American community started In Charleston South Carolina and spread across the southeast.</a:t>
            </a:r>
          </a:p>
          <a:p>
            <a:pPr rtl="0" fontAlgn="base">
              <a:spcBef>
                <a:spcPts val="0"/>
              </a:spcBef>
              <a:spcAft>
                <a:spcPts val="0"/>
              </a:spcAft>
            </a:pPr>
            <a:endParaRPr lang="en-US" sz="2000" i="0" u="none" strike="noStrike" dirty="0">
              <a:solidFill>
                <a:srgbClr val="002060"/>
              </a:solidFill>
              <a:effectLst/>
              <a:latin typeface="Calibri" panose="020F0502020204030204" pitchFamily="34" charset="0"/>
            </a:endParaRPr>
          </a:p>
          <a:p>
            <a:pPr marL="285750" indent="-285750" rtl="0" fontAlgn="base">
              <a:spcBef>
                <a:spcPts val="0"/>
              </a:spcBef>
              <a:spcAft>
                <a:spcPts val="0"/>
              </a:spcAft>
              <a:buFont typeface="Arial" panose="020B0604020202020204" pitchFamily="34" charset="0"/>
              <a:buChar char="•"/>
            </a:pPr>
            <a:r>
              <a:rPr lang="en-US" sz="2000" i="0" u="none" strike="noStrike" dirty="0">
                <a:solidFill>
                  <a:srgbClr val="002060"/>
                </a:solidFill>
                <a:effectLst/>
                <a:latin typeface="Calibri" panose="020F0502020204030204" pitchFamily="34" charset="0"/>
              </a:rPr>
              <a:t>Clark taught at black school on John’s Island, South Carolina for over 30 years, educating African American people in the community.</a:t>
            </a:r>
          </a:p>
          <a:p>
            <a:pPr rtl="0" fontAlgn="base">
              <a:spcBef>
                <a:spcPts val="0"/>
              </a:spcBef>
              <a:spcAft>
                <a:spcPts val="0"/>
              </a:spcAft>
            </a:pPr>
            <a:endParaRPr lang="en-US" sz="2000" i="0" u="none" strike="noStrike" dirty="0">
              <a:solidFill>
                <a:srgbClr val="002060"/>
              </a:solidFill>
              <a:effectLst/>
              <a:latin typeface="Calibri" panose="020F0502020204030204" pitchFamily="34" charset="0"/>
            </a:endParaRPr>
          </a:p>
          <a:p>
            <a:pPr marL="285750" indent="-285750" rtl="0" fontAlgn="base">
              <a:spcBef>
                <a:spcPts val="0"/>
              </a:spcBef>
              <a:spcAft>
                <a:spcPts val="1200"/>
              </a:spcAft>
              <a:buFont typeface="Arial" panose="020B0604020202020204" pitchFamily="34" charset="0"/>
              <a:buChar char="•"/>
            </a:pPr>
            <a:r>
              <a:rPr lang="en-US" sz="2000" i="0" u="none" strike="noStrike" dirty="0">
                <a:solidFill>
                  <a:srgbClr val="002060"/>
                </a:solidFill>
                <a:effectLst/>
                <a:latin typeface="Calibri" panose="020F0502020204030204" pitchFamily="34" charset="0"/>
              </a:rPr>
              <a:t>She is largely responsible for helping start the school that taught voting aged African Americans to read so that they will be able to vote.</a:t>
            </a:r>
          </a:p>
        </p:txBody>
      </p:sp>
      <p:sp>
        <p:nvSpPr>
          <p:cNvPr id="2" name="Title 10">
            <a:extLst>
              <a:ext uri="{FF2B5EF4-FFF2-40B4-BE49-F238E27FC236}">
                <a16:creationId xmlns:a16="http://schemas.microsoft.com/office/drawing/2014/main" id="{B9F4EB4E-D0B2-4725-5658-15A60E35E1E9}"/>
              </a:ext>
            </a:extLst>
          </p:cNvPr>
          <p:cNvSpPr txBox="1">
            <a:spLocks/>
          </p:cNvSpPr>
          <p:nvPr/>
        </p:nvSpPr>
        <p:spPr>
          <a:xfrm>
            <a:off x="9648926" y="0"/>
            <a:ext cx="3681413" cy="6556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4000" b="1" i="0" kern="1200" cap="none" spc="-50" baseline="0">
                <a:ln w="3175">
                  <a:noFill/>
                </a:ln>
                <a:solidFill>
                  <a:schemeClr val="accent1"/>
                </a:solidFill>
                <a:effectLst/>
                <a:latin typeface="+mn-lt"/>
                <a:ea typeface="+mn-ea"/>
                <a:cs typeface="Segoe UI" pitchFamily="34" charset="0"/>
              </a:defRPr>
            </a:lvl1pPr>
          </a:lstStyle>
          <a:p>
            <a:pPr fontAlgn="auto">
              <a:spcAft>
                <a:spcPts val="0"/>
              </a:spcAft>
            </a:pPr>
            <a:r>
              <a:rPr lang="en-US" sz="2800" u="sng" dirty="0" err="1">
                <a:solidFill>
                  <a:srgbClr val="002060"/>
                </a:solidFill>
              </a:rPr>
              <a:t>Septima</a:t>
            </a:r>
            <a:r>
              <a:rPr lang="en-US" sz="2800" u="sng" dirty="0">
                <a:solidFill>
                  <a:srgbClr val="002060"/>
                </a:solidFill>
              </a:rPr>
              <a:t> Clark</a:t>
            </a:r>
          </a:p>
        </p:txBody>
      </p:sp>
    </p:spTree>
    <p:extLst>
      <p:ext uri="{BB962C8B-B14F-4D97-AF65-F5344CB8AC3E}">
        <p14:creationId xmlns:p14="http://schemas.microsoft.com/office/powerpoint/2010/main" val="18406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quarter" idx="11"/>
          </p:nvPr>
        </p:nvSpPr>
        <p:spPr>
          <a:xfrm>
            <a:off x="762000" y="1104900"/>
            <a:ext cx="5334000" cy="3276600"/>
          </a:xfrm>
        </p:spPr>
        <p:txBody>
          <a:bodyPr wrap="square" anchor="t">
            <a:normAutofit/>
          </a:bodyPr>
          <a:lstStyle/>
          <a:p>
            <a:pPr rtl="0" fontAlgn="base">
              <a:spcBef>
                <a:spcPts val="0"/>
              </a:spcBef>
              <a:spcAft>
                <a:spcPts val="0"/>
              </a:spcAft>
              <a:buFont typeface="Arial" panose="020B0604020202020204" pitchFamily="34" charset="0"/>
              <a:buChar char="•"/>
            </a:pPr>
            <a:r>
              <a:rPr lang="en-US" sz="2000" i="0" u="none" strike="noStrike" dirty="0">
                <a:solidFill>
                  <a:srgbClr val="233A44"/>
                </a:solidFill>
                <a:effectLst/>
              </a:rPr>
              <a:t>Member of the National Association for the Advancement of Colored People (NAACP)</a:t>
            </a:r>
          </a:p>
          <a:p>
            <a:pPr rtl="0" fontAlgn="base">
              <a:spcBef>
                <a:spcPts val="0"/>
              </a:spcBef>
              <a:spcAft>
                <a:spcPts val="0"/>
              </a:spcAft>
            </a:pPr>
            <a:endParaRPr lang="en-US" sz="2000" i="0" u="none" strike="noStrike" dirty="0">
              <a:solidFill>
                <a:srgbClr val="233A44"/>
              </a:solidFill>
              <a:effectLst/>
            </a:endParaRPr>
          </a:p>
          <a:p>
            <a:pPr rtl="0" fontAlgn="base">
              <a:spcBef>
                <a:spcPts val="0"/>
              </a:spcBef>
              <a:spcAft>
                <a:spcPts val="0"/>
              </a:spcAft>
              <a:buFont typeface="Arial" panose="020B0604020202020204" pitchFamily="34" charset="0"/>
              <a:buChar char="•"/>
            </a:pPr>
            <a:r>
              <a:rPr lang="en-US" sz="2000" i="0" u="none" strike="noStrike" dirty="0">
                <a:solidFill>
                  <a:srgbClr val="233A44"/>
                </a:solidFill>
                <a:effectLst/>
              </a:rPr>
              <a:t>While teaching on John’s Island, the state legislature banned employees of the state from associations with civil rights groups.</a:t>
            </a:r>
          </a:p>
          <a:p>
            <a:pPr rtl="0" fontAlgn="base">
              <a:spcBef>
                <a:spcPts val="0"/>
              </a:spcBef>
              <a:spcAft>
                <a:spcPts val="0"/>
              </a:spcAft>
            </a:pPr>
            <a:endParaRPr lang="en-US" sz="2000" i="0" u="none" strike="noStrike" dirty="0">
              <a:solidFill>
                <a:srgbClr val="233A44"/>
              </a:solidFill>
              <a:effectLst/>
            </a:endParaRPr>
          </a:p>
          <a:p>
            <a:pPr rtl="0" fontAlgn="base">
              <a:spcBef>
                <a:spcPts val="0"/>
              </a:spcBef>
              <a:spcAft>
                <a:spcPts val="1200"/>
              </a:spcAft>
              <a:buFont typeface="Arial" panose="020B0604020202020204" pitchFamily="34" charset="0"/>
              <a:buChar char="•"/>
            </a:pPr>
            <a:r>
              <a:rPr lang="en-US" sz="2000" i="0" u="none" strike="noStrike" dirty="0">
                <a:solidFill>
                  <a:srgbClr val="233A44"/>
                </a:solidFill>
                <a:effectLst/>
              </a:rPr>
              <a:t>Clark refused to denounce her membership with the NAACP and  was forced to leave her teaching position.</a:t>
            </a:r>
          </a:p>
        </p:txBody>
      </p:sp>
      <p:pic>
        <p:nvPicPr>
          <p:cNvPr id="7" name="Picture Placeholder 6" descr="A person wearing glasses&#10;&#10;Description automatically generated with low confidence">
            <a:extLst>
              <a:ext uri="{FF2B5EF4-FFF2-40B4-BE49-F238E27FC236}">
                <a16:creationId xmlns:a16="http://schemas.microsoft.com/office/drawing/2014/main" id="{8CFD3FC2-2EF0-9A52-F01F-9CA589DAE68E}"/>
              </a:ext>
            </a:extLst>
          </p:cNvPr>
          <p:cNvPicPr>
            <a:picLocks noGrp="1" noChangeAspect="1"/>
          </p:cNvPicPr>
          <p:nvPr>
            <p:ph type="pic" sz="quarter" idx="14"/>
          </p:nvPr>
        </p:nvPicPr>
        <p:blipFill>
          <a:blip r:embed="rId3"/>
          <a:srcRect t="29879" b="29879"/>
          <a:stretch>
            <a:fillRect/>
          </a:stretch>
        </p:blipFill>
        <p:spPr>
          <a:xfrm>
            <a:off x="6858000" y="655639"/>
            <a:ext cx="4572000" cy="2362200"/>
          </a:xfrm>
        </p:spPr>
      </p:pic>
      <p:pic>
        <p:nvPicPr>
          <p:cNvPr id="9" name="Picture Placeholder 8" descr="A group of people standing outside a house&#10;&#10;Description automatically generated with medium confidence">
            <a:extLst>
              <a:ext uri="{FF2B5EF4-FFF2-40B4-BE49-F238E27FC236}">
                <a16:creationId xmlns:a16="http://schemas.microsoft.com/office/drawing/2014/main" id="{80314847-9AA6-E489-A641-392F0AA825E2}"/>
              </a:ext>
            </a:extLst>
          </p:cNvPr>
          <p:cNvPicPr>
            <a:picLocks noGrp="1" noChangeAspect="1"/>
          </p:cNvPicPr>
          <p:nvPr>
            <p:ph type="pic" sz="quarter" idx="13"/>
          </p:nvPr>
        </p:nvPicPr>
        <p:blipFill>
          <a:blip r:embed="rId4"/>
          <a:srcRect t="23819" b="23819"/>
          <a:stretch>
            <a:fillRect/>
          </a:stretch>
        </p:blipFill>
        <p:spPr/>
      </p:pic>
      <p:sp>
        <p:nvSpPr>
          <p:cNvPr id="2" name="Title 10">
            <a:extLst>
              <a:ext uri="{FF2B5EF4-FFF2-40B4-BE49-F238E27FC236}">
                <a16:creationId xmlns:a16="http://schemas.microsoft.com/office/drawing/2014/main" id="{C7F46232-6AF9-2CA3-4458-B38BACF43ED3}"/>
              </a:ext>
            </a:extLst>
          </p:cNvPr>
          <p:cNvSpPr txBox="1">
            <a:spLocks/>
          </p:cNvSpPr>
          <p:nvPr/>
        </p:nvSpPr>
        <p:spPr>
          <a:xfrm>
            <a:off x="102393" y="0"/>
            <a:ext cx="3681413" cy="6556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4000" b="1" i="0" kern="1200" cap="none" spc="-50" baseline="0">
                <a:ln w="3175">
                  <a:noFill/>
                </a:ln>
                <a:solidFill>
                  <a:schemeClr val="accent1"/>
                </a:solidFill>
                <a:effectLst/>
                <a:latin typeface="+mn-lt"/>
                <a:ea typeface="+mn-ea"/>
                <a:cs typeface="Segoe UI" pitchFamily="34" charset="0"/>
              </a:defRPr>
            </a:lvl1pPr>
          </a:lstStyle>
          <a:p>
            <a:pPr fontAlgn="auto">
              <a:spcAft>
                <a:spcPts val="0"/>
              </a:spcAft>
            </a:pPr>
            <a:r>
              <a:rPr lang="en-US" sz="2800" u="sng" dirty="0" err="1">
                <a:solidFill>
                  <a:srgbClr val="002060"/>
                </a:solidFill>
              </a:rPr>
              <a:t>Septima</a:t>
            </a:r>
            <a:r>
              <a:rPr lang="en-US" sz="2800" u="sng" dirty="0">
                <a:solidFill>
                  <a:srgbClr val="002060"/>
                </a:solidFill>
              </a:rPr>
              <a:t> Clark</a:t>
            </a:r>
          </a:p>
        </p:txBody>
      </p:sp>
    </p:spTree>
    <p:extLst>
      <p:ext uri="{BB962C8B-B14F-4D97-AF65-F5344CB8AC3E}">
        <p14:creationId xmlns:p14="http://schemas.microsoft.com/office/powerpoint/2010/main" val="66866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8BBDC7-B590-43B7-BBD0-3A247210E1AC}"/>
              </a:ext>
            </a:extLst>
          </p:cNvPr>
          <p:cNvSpPr>
            <a:spLocks noGrp="1"/>
          </p:cNvSpPr>
          <p:nvPr>
            <p:ph type="body" sz="quarter" idx="11"/>
          </p:nvPr>
        </p:nvSpPr>
        <p:spPr>
          <a:xfrm>
            <a:off x="676275" y="1390650"/>
            <a:ext cx="6477000" cy="3276600"/>
          </a:xfrm>
        </p:spPr>
        <p:txBody>
          <a:bodyPr>
            <a:normAutofit/>
          </a:bodyPr>
          <a:lstStyle/>
          <a:p>
            <a:pPr marL="285750" indent="-285750" rtl="0" fontAlgn="base">
              <a:spcBef>
                <a:spcPts val="0"/>
              </a:spcBef>
              <a:spcAft>
                <a:spcPts val="0"/>
              </a:spcAft>
              <a:buFont typeface="Arial" panose="020B0604020202020204" pitchFamily="34" charset="0"/>
              <a:buChar char="•"/>
            </a:pPr>
            <a:r>
              <a:rPr lang="en-US" sz="2000" i="0" u="none" strike="noStrike" dirty="0">
                <a:solidFill>
                  <a:srgbClr val="233A44"/>
                </a:solidFill>
                <a:effectLst/>
              </a:rPr>
              <a:t>Attended Highlander Folk School, where white and black people from across the nation would gather and discuss what needed to be done in their communities, and their communities were facing when it relates to race.</a:t>
            </a:r>
          </a:p>
          <a:p>
            <a:pPr rtl="0" fontAlgn="base">
              <a:spcBef>
                <a:spcPts val="0"/>
              </a:spcBef>
              <a:spcAft>
                <a:spcPts val="0"/>
              </a:spcAft>
            </a:pPr>
            <a:endParaRPr lang="en-US" sz="2000" i="0" u="none" strike="noStrike" dirty="0">
              <a:solidFill>
                <a:srgbClr val="233A44"/>
              </a:solidFill>
              <a:effectLst/>
            </a:endParaRPr>
          </a:p>
          <a:p>
            <a:pPr marL="285750" indent="-285750" rtl="0" fontAlgn="base">
              <a:spcBef>
                <a:spcPts val="0"/>
              </a:spcBef>
              <a:spcAft>
                <a:spcPts val="1200"/>
              </a:spcAft>
              <a:buFont typeface="Arial" panose="020B0604020202020204" pitchFamily="34" charset="0"/>
              <a:buChar char="•"/>
            </a:pPr>
            <a:r>
              <a:rPr lang="en-US" sz="2000" i="0" u="none" strike="noStrike" dirty="0">
                <a:solidFill>
                  <a:srgbClr val="233A44"/>
                </a:solidFill>
                <a:effectLst/>
              </a:rPr>
              <a:t>Highlander was a safe space for these conversations</a:t>
            </a:r>
          </a:p>
        </p:txBody>
      </p:sp>
      <p:sp>
        <p:nvSpPr>
          <p:cNvPr id="5" name="Title 10">
            <a:extLst>
              <a:ext uri="{FF2B5EF4-FFF2-40B4-BE49-F238E27FC236}">
                <a16:creationId xmlns:a16="http://schemas.microsoft.com/office/drawing/2014/main" id="{DDC069AC-09A3-1687-5F46-DFC5D0F695A4}"/>
              </a:ext>
            </a:extLst>
          </p:cNvPr>
          <p:cNvSpPr txBox="1">
            <a:spLocks/>
          </p:cNvSpPr>
          <p:nvPr/>
        </p:nvSpPr>
        <p:spPr>
          <a:xfrm>
            <a:off x="102393" y="0"/>
            <a:ext cx="3681413" cy="6556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4000" b="1" i="0" kern="1200" cap="none" spc="-50" baseline="0">
                <a:ln w="3175">
                  <a:noFill/>
                </a:ln>
                <a:solidFill>
                  <a:schemeClr val="accent1"/>
                </a:solidFill>
                <a:effectLst/>
                <a:latin typeface="+mn-lt"/>
                <a:ea typeface="+mn-ea"/>
                <a:cs typeface="Segoe UI" pitchFamily="34" charset="0"/>
              </a:defRPr>
            </a:lvl1pPr>
          </a:lstStyle>
          <a:p>
            <a:pPr fontAlgn="auto">
              <a:spcAft>
                <a:spcPts val="0"/>
              </a:spcAft>
            </a:pPr>
            <a:r>
              <a:rPr lang="en-US" sz="2800" u="sng" dirty="0" err="1">
                <a:solidFill>
                  <a:srgbClr val="002060"/>
                </a:solidFill>
              </a:rPr>
              <a:t>Septima</a:t>
            </a:r>
            <a:r>
              <a:rPr lang="en-US" sz="2800" u="sng" dirty="0">
                <a:solidFill>
                  <a:srgbClr val="002060"/>
                </a:solidFill>
              </a:rPr>
              <a:t> Clark</a:t>
            </a:r>
          </a:p>
        </p:txBody>
      </p:sp>
    </p:spTree>
    <p:extLst>
      <p:ext uri="{BB962C8B-B14F-4D97-AF65-F5344CB8AC3E}">
        <p14:creationId xmlns:p14="http://schemas.microsoft.com/office/powerpoint/2010/main" val="309943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p:txBody>
          <a:bodyPr>
            <a:normAutofit/>
          </a:bodyPr>
          <a:lstStyle/>
          <a:p>
            <a:r>
              <a:rPr lang="en-US" dirty="0"/>
              <a:t>Bernice </a:t>
            </a:r>
            <a:r>
              <a:rPr lang="en-US" dirty="0" err="1"/>
              <a:t>Violanthe</a:t>
            </a:r>
            <a:r>
              <a:rPr lang="en-US" dirty="0"/>
              <a:t> Robinson</a:t>
            </a:r>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p:txBody>
          <a:bodyPr/>
          <a:lstStyle/>
          <a:p>
            <a:r>
              <a:rPr lang="en-US" dirty="0"/>
              <a:t>Charleston, SC Native</a:t>
            </a:r>
          </a:p>
        </p:txBody>
      </p:sp>
    </p:spTree>
    <p:extLst>
      <p:ext uri="{BB962C8B-B14F-4D97-AF65-F5344CB8AC3E}">
        <p14:creationId xmlns:p14="http://schemas.microsoft.com/office/powerpoint/2010/main" val="244378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A302849-2A9A-47A4-A0EB-5A3FA8BE70DB}"/>
              </a:ext>
            </a:extLst>
          </p:cNvPr>
          <p:cNvSpPr>
            <a:spLocks noGrp="1"/>
          </p:cNvSpPr>
          <p:nvPr>
            <p:ph type="title"/>
          </p:nvPr>
        </p:nvSpPr>
        <p:spPr>
          <a:xfrm>
            <a:off x="0" y="0"/>
            <a:ext cx="3681413" cy="655639"/>
          </a:xfrm>
        </p:spPr>
        <p:txBody>
          <a:bodyPr>
            <a:normAutofit/>
          </a:bodyPr>
          <a:lstStyle/>
          <a:p>
            <a:r>
              <a:rPr lang="en-US" sz="2800" u="sng" dirty="0"/>
              <a:t>Bernice Robinson</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2000" y="1905000"/>
            <a:ext cx="6477000" cy="3276600"/>
          </a:xfrm>
        </p:spPr>
        <p:txBody>
          <a:bodyPr vert="horz" lIns="91440" tIns="45720" rIns="91440" bIns="45720" rtlCol="0" anchor="t">
            <a:normAutofit/>
          </a:bodyPr>
          <a:lstStyle/>
          <a:p>
            <a:pPr rtl="0" fontAlgn="base">
              <a:spcBef>
                <a:spcPts val="0"/>
              </a:spcBef>
              <a:spcAft>
                <a:spcPts val="0"/>
              </a:spcAft>
              <a:buFont typeface="Arial" panose="020B0604020202020204" pitchFamily="34" charset="0"/>
              <a:buChar char="•"/>
            </a:pPr>
            <a:r>
              <a:rPr lang="en-US" sz="2000" i="0" u="none" strike="noStrike" dirty="0">
                <a:effectLst/>
              </a:rPr>
              <a:t>Born February 7, 1914</a:t>
            </a:r>
          </a:p>
          <a:p>
            <a:pPr rtl="0" fontAlgn="base">
              <a:spcBef>
                <a:spcPts val="0"/>
              </a:spcBef>
              <a:spcAft>
                <a:spcPts val="0"/>
              </a:spcAft>
            </a:pPr>
            <a:endParaRPr lang="en-US" sz="2000" i="0" u="none" strike="noStrike" dirty="0">
              <a:effectLst/>
            </a:endParaRPr>
          </a:p>
          <a:p>
            <a:pPr rtl="0" fontAlgn="base">
              <a:spcBef>
                <a:spcPts val="0"/>
              </a:spcBef>
              <a:spcAft>
                <a:spcPts val="0"/>
              </a:spcAft>
              <a:buFont typeface="Arial" panose="020B0604020202020204" pitchFamily="34" charset="0"/>
              <a:buChar char="•"/>
            </a:pPr>
            <a:r>
              <a:rPr lang="en-US" sz="2000" i="0" u="none" strike="noStrike" dirty="0" err="1">
                <a:effectLst/>
              </a:rPr>
              <a:t>Septima</a:t>
            </a:r>
            <a:r>
              <a:rPr lang="en-US" sz="2000" i="0" u="none" strike="noStrike" dirty="0">
                <a:effectLst/>
              </a:rPr>
              <a:t> Clark’s first cousin</a:t>
            </a:r>
          </a:p>
          <a:p>
            <a:pPr rtl="0" fontAlgn="base">
              <a:spcBef>
                <a:spcPts val="0"/>
              </a:spcBef>
              <a:spcAft>
                <a:spcPts val="0"/>
              </a:spcAft>
            </a:pPr>
            <a:endParaRPr lang="en-US" sz="2000" i="0" u="none" strike="noStrike" dirty="0">
              <a:effectLst/>
            </a:endParaRPr>
          </a:p>
          <a:p>
            <a:pPr rtl="0" fontAlgn="base">
              <a:spcBef>
                <a:spcPts val="0"/>
              </a:spcBef>
              <a:spcAft>
                <a:spcPts val="1200"/>
              </a:spcAft>
              <a:buFont typeface="Arial" panose="020B0604020202020204" pitchFamily="34" charset="0"/>
              <a:buChar char="•"/>
            </a:pPr>
            <a:r>
              <a:rPr lang="en-US" sz="2000" i="0" u="none" strike="noStrike" dirty="0">
                <a:effectLst/>
              </a:rPr>
              <a:t>Also largely responsible for the civil rights movement in the South.</a:t>
            </a:r>
          </a:p>
        </p:txBody>
      </p:sp>
    </p:spTree>
    <p:extLst>
      <p:ext uri="{BB962C8B-B14F-4D97-AF65-F5344CB8AC3E}">
        <p14:creationId xmlns:p14="http://schemas.microsoft.com/office/powerpoint/2010/main" val="235333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quarter" idx="11"/>
          </p:nvPr>
        </p:nvSpPr>
        <p:spPr>
          <a:xfrm>
            <a:off x="762000" y="1104900"/>
            <a:ext cx="5334000" cy="3276600"/>
          </a:xfrm>
        </p:spPr>
        <p:txBody>
          <a:bodyPr wrap="square" anchor="t">
            <a:noAutofit/>
          </a:bodyPr>
          <a:lstStyle/>
          <a:p>
            <a:pPr rtl="0" fontAlgn="base">
              <a:spcBef>
                <a:spcPts val="0"/>
              </a:spcBef>
              <a:spcAft>
                <a:spcPts val="0"/>
              </a:spcAft>
              <a:buFont typeface="Arial" panose="020B0604020202020204" pitchFamily="34" charset="0"/>
              <a:buChar char="•"/>
            </a:pPr>
            <a:r>
              <a:rPr lang="en-US" sz="2000" i="0" u="none" strike="noStrike" dirty="0">
                <a:solidFill>
                  <a:srgbClr val="002060"/>
                </a:solidFill>
                <a:effectLst/>
              </a:rPr>
              <a:t>Attended Highlander Folk School with </a:t>
            </a:r>
            <a:r>
              <a:rPr lang="en-US" sz="2000" i="0" u="none" strike="noStrike" dirty="0" err="1">
                <a:solidFill>
                  <a:srgbClr val="002060"/>
                </a:solidFill>
                <a:effectLst/>
              </a:rPr>
              <a:t>Septima</a:t>
            </a:r>
            <a:r>
              <a:rPr lang="en-US" sz="2000" i="0" u="none" strike="noStrike" dirty="0">
                <a:solidFill>
                  <a:srgbClr val="002060"/>
                </a:solidFill>
                <a:effectLst/>
              </a:rPr>
              <a:t> Clark</a:t>
            </a:r>
          </a:p>
          <a:p>
            <a:pPr rtl="0" fontAlgn="base">
              <a:spcBef>
                <a:spcPts val="0"/>
              </a:spcBef>
              <a:spcAft>
                <a:spcPts val="0"/>
              </a:spcAft>
            </a:pPr>
            <a:endParaRPr lang="en-US" sz="2000" i="0" u="none" strike="noStrike" dirty="0">
              <a:solidFill>
                <a:srgbClr val="002060"/>
              </a:solidFill>
              <a:effectLst/>
            </a:endParaRPr>
          </a:p>
          <a:p>
            <a:pPr rtl="0" fontAlgn="base">
              <a:spcBef>
                <a:spcPts val="0"/>
              </a:spcBef>
              <a:spcAft>
                <a:spcPts val="0"/>
              </a:spcAft>
              <a:buFont typeface="Arial" panose="020B0604020202020204" pitchFamily="34" charset="0"/>
              <a:buChar char="•"/>
            </a:pPr>
            <a:r>
              <a:rPr lang="en-US" sz="2000" i="0" u="none" strike="noStrike" dirty="0">
                <a:solidFill>
                  <a:srgbClr val="002060"/>
                </a:solidFill>
                <a:effectLst/>
              </a:rPr>
              <a:t>Recognized as a key figure in the education of black citizens in the South.</a:t>
            </a:r>
          </a:p>
          <a:p>
            <a:pPr rtl="0" fontAlgn="base">
              <a:spcBef>
                <a:spcPts val="0"/>
              </a:spcBef>
              <a:spcAft>
                <a:spcPts val="0"/>
              </a:spcAft>
            </a:pPr>
            <a:endParaRPr lang="en-US" sz="2000" i="0" u="none" strike="noStrike" dirty="0">
              <a:solidFill>
                <a:srgbClr val="002060"/>
              </a:solidFill>
              <a:effectLst/>
            </a:endParaRPr>
          </a:p>
          <a:p>
            <a:pPr rtl="0" fontAlgn="base">
              <a:spcBef>
                <a:spcPts val="0"/>
              </a:spcBef>
              <a:spcAft>
                <a:spcPts val="1200"/>
              </a:spcAft>
              <a:buFont typeface="Arial" panose="020B0604020202020204" pitchFamily="34" charset="0"/>
              <a:buChar char="•"/>
            </a:pPr>
            <a:r>
              <a:rPr lang="en-US" sz="2000" i="0" u="none" strike="noStrike" dirty="0">
                <a:solidFill>
                  <a:srgbClr val="002060"/>
                </a:solidFill>
                <a:effectLst/>
              </a:rPr>
              <a:t>Helped hundreds of African Americans learn to read and write in order to vote in the primary elections from which black citizens were previously not allowed to vote or could not vote in because they could not read and write.</a:t>
            </a:r>
          </a:p>
          <a:p>
            <a:br>
              <a:rPr lang="en-US" sz="2000" dirty="0">
                <a:solidFill>
                  <a:srgbClr val="002060"/>
                </a:solidFill>
                <a:effectLst/>
              </a:rPr>
            </a:br>
            <a:endParaRPr lang="en-US" sz="2000" i="0" u="none" strike="noStrike" dirty="0">
              <a:solidFill>
                <a:srgbClr val="002060"/>
              </a:solidFill>
              <a:effectLst/>
            </a:endParaRPr>
          </a:p>
        </p:txBody>
      </p:sp>
      <p:sp>
        <p:nvSpPr>
          <p:cNvPr id="2" name="Title 10">
            <a:extLst>
              <a:ext uri="{FF2B5EF4-FFF2-40B4-BE49-F238E27FC236}">
                <a16:creationId xmlns:a16="http://schemas.microsoft.com/office/drawing/2014/main" id="{C7F46232-6AF9-2CA3-4458-B38BACF43ED3}"/>
              </a:ext>
            </a:extLst>
          </p:cNvPr>
          <p:cNvSpPr txBox="1">
            <a:spLocks/>
          </p:cNvSpPr>
          <p:nvPr/>
        </p:nvSpPr>
        <p:spPr>
          <a:xfrm>
            <a:off x="102393" y="0"/>
            <a:ext cx="3681413" cy="6556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4000" b="1" i="0" kern="1200" cap="none" spc="-50" baseline="0">
                <a:ln w="3175">
                  <a:noFill/>
                </a:ln>
                <a:solidFill>
                  <a:schemeClr val="accent1"/>
                </a:solidFill>
                <a:effectLst/>
                <a:latin typeface="+mn-lt"/>
                <a:ea typeface="+mn-ea"/>
                <a:cs typeface="Segoe UI" pitchFamily="34" charset="0"/>
              </a:defRPr>
            </a:lvl1pPr>
          </a:lstStyle>
          <a:p>
            <a:pPr fontAlgn="auto">
              <a:spcAft>
                <a:spcPts val="0"/>
              </a:spcAft>
            </a:pPr>
            <a:r>
              <a:rPr lang="en-US" sz="2800" u="sng" dirty="0">
                <a:solidFill>
                  <a:srgbClr val="002060"/>
                </a:solidFill>
              </a:rPr>
              <a:t>Bernice Robinson</a:t>
            </a:r>
          </a:p>
        </p:txBody>
      </p:sp>
      <p:pic>
        <p:nvPicPr>
          <p:cNvPr id="8" name="Picture Placeholder 7" descr="A picture containing person, wearing, glasses, old&#10;&#10;Description automatically generated">
            <a:extLst>
              <a:ext uri="{FF2B5EF4-FFF2-40B4-BE49-F238E27FC236}">
                <a16:creationId xmlns:a16="http://schemas.microsoft.com/office/drawing/2014/main" id="{BC73BA01-7D6C-1966-F5B3-35839BBABC31}"/>
              </a:ext>
            </a:extLst>
          </p:cNvPr>
          <p:cNvPicPr>
            <a:picLocks noGrp="1" noChangeAspect="1"/>
          </p:cNvPicPr>
          <p:nvPr>
            <p:ph type="pic" sz="quarter" idx="14"/>
          </p:nvPr>
        </p:nvPicPr>
        <p:blipFill>
          <a:blip r:embed="rId3"/>
          <a:srcRect t="24167" b="24167"/>
          <a:stretch>
            <a:fillRect/>
          </a:stretch>
        </p:blipFill>
        <p:spPr/>
      </p:pic>
      <p:pic>
        <p:nvPicPr>
          <p:cNvPr id="14" name="Picture Placeholder 13" descr="A picture containing outdoor, person, tree, standing&#10;&#10;Description automatically generated">
            <a:extLst>
              <a:ext uri="{FF2B5EF4-FFF2-40B4-BE49-F238E27FC236}">
                <a16:creationId xmlns:a16="http://schemas.microsoft.com/office/drawing/2014/main" id="{9DE21DEA-8F28-0C92-7606-0946BB15F476}"/>
              </a:ext>
            </a:extLst>
          </p:cNvPr>
          <p:cNvPicPr>
            <a:picLocks noGrp="1" noChangeAspect="1"/>
          </p:cNvPicPr>
          <p:nvPr>
            <p:ph type="pic" sz="quarter" idx="13"/>
          </p:nvPr>
        </p:nvPicPr>
        <p:blipFill>
          <a:blip r:embed="rId4"/>
          <a:srcRect t="17505" b="17505"/>
          <a:stretch>
            <a:fillRect/>
          </a:stretch>
        </p:blipFill>
        <p:spPr/>
      </p:pic>
    </p:spTree>
    <p:extLst>
      <p:ext uri="{BB962C8B-B14F-4D97-AF65-F5344CB8AC3E}">
        <p14:creationId xmlns:p14="http://schemas.microsoft.com/office/powerpoint/2010/main" val="47033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316BC9-7937-4417-B232-1B37F4796011}"/>
              </a:ext>
            </a:extLst>
          </p:cNvPr>
          <p:cNvSpPr>
            <a:spLocks noGrp="1"/>
          </p:cNvSpPr>
          <p:nvPr>
            <p:ph type="body" sz="quarter" idx="11"/>
          </p:nvPr>
        </p:nvSpPr>
        <p:spPr/>
        <p:txBody>
          <a:bodyPr>
            <a:normAutofit/>
          </a:bodyPr>
          <a:lstStyle/>
          <a:p>
            <a:pPr marL="285750" indent="-285750" rtl="0" fontAlgn="base">
              <a:spcBef>
                <a:spcPts val="0"/>
              </a:spcBef>
              <a:spcAft>
                <a:spcPts val="0"/>
              </a:spcAft>
              <a:buFont typeface="Arial" panose="020B0604020202020204" pitchFamily="34" charset="0"/>
              <a:buChar char="•"/>
            </a:pPr>
            <a:r>
              <a:rPr lang="en-US" sz="2000" i="0" u="none" strike="noStrike" dirty="0">
                <a:solidFill>
                  <a:schemeClr val="accent6"/>
                </a:solidFill>
                <a:effectLst/>
              </a:rPr>
              <a:t>Member of the NAACP</a:t>
            </a:r>
          </a:p>
          <a:p>
            <a:pPr rtl="0" fontAlgn="base">
              <a:spcBef>
                <a:spcPts val="0"/>
              </a:spcBef>
              <a:spcAft>
                <a:spcPts val="0"/>
              </a:spcAft>
            </a:pPr>
            <a:endParaRPr lang="en-US" sz="2000" i="0" u="none" strike="noStrike" dirty="0">
              <a:solidFill>
                <a:schemeClr val="accent6"/>
              </a:solidFill>
              <a:effectLst/>
            </a:endParaRPr>
          </a:p>
          <a:p>
            <a:pPr marL="285750" indent="-285750" rtl="0" fontAlgn="base">
              <a:spcBef>
                <a:spcPts val="0"/>
              </a:spcBef>
              <a:spcAft>
                <a:spcPts val="0"/>
              </a:spcAft>
              <a:buFont typeface="Arial" panose="020B0604020202020204" pitchFamily="34" charset="0"/>
              <a:buChar char="•"/>
            </a:pPr>
            <a:r>
              <a:rPr lang="en-US" sz="2000" i="0" u="none" strike="noStrike" dirty="0">
                <a:solidFill>
                  <a:schemeClr val="accent6"/>
                </a:solidFill>
                <a:effectLst/>
              </a:rPr>
              <a:t>Member of Alpha Kappa Alpha Sorority Inc.</a:t>
            </a:r>
          </a:p>
          <a:p>
            <a:pPr rtl="0" fontAlgn="base">
              <a:spcBef>
                <a:spcPts val="0"/>
              </a:spcBef>
              <a:spcAft>
                <a:spcPts val="0"/>
              </a:spcAft>
            </a:pPr>
            <a:endParaRPr lang="en-US" sz="2000" i="0" u="none" strike="noStrike" dirty="0">
              <a:solidFill>
                <a:schemeClr val="accent6"/>
              </a:solidFill>
              <a:effectLst/>
            </a:endParaRPr>
          </a:p>
          <a:p>
            <a:pPr marL="285750" indent="-285750" rtl="0" fontAlgn="base">
              <a:spcBef>
                <a:spcPts val="0"/>
              </a:spcBef>
              <a:spcAft>
                <a:spcPts val="1200"/>
              </a:spcAft>
              <a:buFont typeface="Arial" panose="020B0604020202020204" pitchFamily="34" charset="0"/>
              <a:buChar char="•"/>
            </a:pPr>
            <a:r>
              <a:rPr lang="en-US" sz="2000" i="0" u="none" strike="noStrike" dirty="0">
                <a:solidFill>
                  <a:schemeClr val="accent6"/>
                </a:solidFill>
                <a:effectLst/>
              </a:rPr>
              <a:t>Worked as a beautician when she returned to Charleston after living in New York City, so that she could make money and do work for the NAACP without fear of losing her job or having financial issues.</a:t>
            </a:r>
          </a:p>
          <a:p>
            <a:pPr marL="285750" indent="-285750">
              <a:buFont typeface="Arial" panose="020B0604020202020204" pitchFamily="34" charset="0"/>
              <a:buChar char="•"/>
            </a:pPr>
            <a:endParaRPr lang="en-US" sz="2000" dirty="0">
              <a:solidFill>
                <a:schemeClr val="accent6"/>
              </a:solidFill>
            </a:endParaRPr>
          </a:p>
        </p:txBody>
      </p:sp>
      <p:sp>
        <p:nvSpPr>
          <p:cNvPr id="5" name="Title 10">
            <a:extLst>
              <a:ext uri="{FF2B5EF4-FFF2-40B4-BE49-F238E27FC236}">
                <a16:creationId xmlns:a16="http://schemas.microsoft.com/office/drawing/2014/main" id="{6310551B-A7F2-C5E0-2CD2-0A30B4B274FB}"/>
              </a:ext>
            </a:extLst>
          </p:cNvPr>
          <p:cNvSpPr txBox="1">
            <a:spLocks/>
          </p:cNvSpPr>
          <p:nvPr/>
        </p:nvSpPr>
        <p:spPr>
          <a:xfrm>
            <a:off x="9174956" y="0"/>
            <a:ext cx="3681413" cy="6556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4000" b="1" i="0" kern="1200" cap="none" spc="-50" baseline="0">
                <a:ln w="3175">
                  <a:noFill/>
                </a:ln>
                <a:solidFill>
                  <a:schemeClr val="accent1"/>
                </a:solidFill>
                <a:effectLst/>
                <a:latin typeface="+mn-lt"/>
                <a:ea typeface="+mn-ea"/>
                <a:cs typeface="Segoe UI" pitchFamily="34" charset="0"/>
              </a:defRPr>
            </a:lvl1pPr>
          </a:lstStyle>
          <a:p>
            <a:pPr fontAlgn="auto">
              <a:spcAft>
                <a:spcPts val="0"/>
              </a:spcAft>
            </a:pPr>
            <a:r>
              <a:rPr lang="en-US" sz="2800" u="sng" dirty="0">
                <a:solidFill>
                  <a:schemeClr val="accent6"/>
                </a:solidFill>
              </a:rPr>
              <a:t>Bernice Robinson</a:t>
            </a:r>
          </a:p>
        </p:txBody>
      </p:sp>
    </p:spTree>
    <p:extLst>
      <p:ext uri="{BB962C8B-B14F-4D97-AF65-F5344CB8AC3E}">
        <p14:creationId xmlns:p14="http://schemas.microsoft.com/office/powerpoint/2010/main" val="13200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24">
      <a:dk1>
        <a:srgbClr val="000000"/>
      </a:dk1>
      <a:lt1>
        <a:srgbClr val="FFFFFF"/>
      </a:lt1>
      <a:dk2>
        <a:srgbClr val="000000"/>
      </a:dk2>
      <a:lt2>
        <a:srgbClr val="E6E6E6"/>
      </a:lt2>
      <a:accent1>
        <a:srgbClr val="264653"/>
      </a:accent1>
      <a:accent2>
        <a:srgbClr val="2A9D8F"/>
      </a:accent2>
      <a:accent3>
        <a:srgbClr val="E9C46A"/>
      </a:accent3>
      <a:accent4>
        <a:srgbClr val="F4A261"/>
      </a:accent4>
      <a:accent5>
        <a:srgbClr val="E76F51"/>
      </a:accent5>
      <a:accent6>
        <a:srgbClr val="FFFFFF"/>
      </a:accent6>
      <a:hlink>
        <a:srgbClr val="FFFFFF"/>
      </a:hlink>
      <a:folHlink>
        <a:srgbClr val="FFFFFF"/>
      </a:folHlink>
    </a:clrScheme>
    <a:fontScheme name="Heritage and History">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 History Month_TM10103076_Win32_LH_v4" id="{5AE25372-5B71-4B3F-A332-C4D84C968E46}" vid="{07F4610E-88B6-4CC8-AAA7-899DFEA9E17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3CFAAC47-BD84-465D-B982-7A75BCC08F7D}">
  <ds:schemaRefs>
    <ds:schemaRef ds:uri="http://schemas.microsoft.com/sharepoint/v3/contenttype/forms"/>
  </ds:schemaRefs>
</ds:datastoreItem>
</file>

<file path=customXml/itemProps2.xml><?xml version="1.0" encoding="utf-8"?>
<ds:datastoreItem xmlns:ds="http://schemas.openxmlformats.org/officeDocument/2006/customXml" ds:itemID="{A8A967B1-A0A0-415E-82CC-A85AEE3A6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9EEA4-141F-4066-B57B-E44468FB3D6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Black History Month presentation</Template>
  <TotalTime>46</TotalTime>
  <Words>399</Words>
  <Application>Microsoft Office PowerPoint</Application>
  <PresentationFormat>Widescreen</PresentationFormat>
  <Paragraphs>50</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Segoe UI</vt:lpstr>
      <vt:lpstr>2_Office Theme</vt:lpstr>
      <vt:lpstr>South Carolina Legends</vt:lpstr>
      <vt:lpstr>Septima Poinsette Clark</vt:lpstr>
      <vt:lpstr>PowerPoint Presentation</vt:lpstr>
      <vt:lpstr>PowerPoint Presentation</vt:lpstr>
      <vt:lpstr>PowerPoint Presentation</vt:lpstr>
      <vt:lpstr>Bernice Violanthe Robinson</vt:lpstr>
      <vt:lpstr>Bernice Robinson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Legends</dc:title>
  <dc:subject/>
  <dc:creator>Gabrielle Jones</dc:creator>
  <cp:keywords/>
  <dc:description/>
  <cp:lastModifiedBy>Gabrielle Jones</cp:lastModifiedBy>
  <cp:revision>1</cp:revision>
  <dcterms:created xsi:type="dcterms:W3CDTF">2023-02-05T02:32:38Z</dcterms:created>
  <dcterms:modified xsi:type="dcterms:W3CDTF">2023-02-05T03:19:27Z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